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58" r:id="rId5"/>
    <p:sldId id="259"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380571-5478-4464-A3BB-9C32BBE982D4}" v="5" dt="2021-08-01T13:26:12.0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711FF-8FE6-4D9E-8B14-201AA0F487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DB4578-F62A-41D5-B0EE-45D728A4F8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446119-C220-4D24-AAEA-C80501B73AE4}"/>
              </a:ext>
            </a:extLst>
          </p:cNvPr>
          <p:cNvSpPr>
            <a:spLocks noGrp="1"/>
          </p:cNvSpPr>
          <p:nvPr>
            <p:ph type="dt" sz="half" idx="10"/>
          </p:nvPr>
        </p:nvSpPr>
        <p:spPr/>
        <p:txBody>
          <a:bodyPr/>
          <a:lstStyle/>
          <a:p>
            <a:fld id="{6A7DFCBD-32F0-4149-AE01-107C41D5D4CC}" type="datetimeFigureOut">
              <a:rPr lang="en-US" smtClean="0"/>
              <a:t>8/3/2021</a:t>
            </a:fld>
            <a:endParaRPr lang="en-US"/>
          </a:p>
        </p:txBody>
      </p:sp>
      <p:sp>
        <p:nvSpPr>
          <p:cNvPr id="5" name="Footer Placeholder 4">
            <a:extLst>
              <a:ext uri="{FF2B5EF4-FFF2-40B4-BE49-F238E27FC236}">
                <a16:creationId xmlns:a16="http://schemas.microsoft.com/office/drawing/2014/main" id="{8A929D8A-2555-493C-AE96-DBF3C36D37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C531E9-2E42-4DA5-AD20-BDCC1DA21078}"/>
              </a:ext>
            </a:extLst>
          </p:cNvPr>
          <p:cNvSpPr>
            <a:spLocks noGrp="1"/>
          </p:cNvSpPr>
          <p:nvPr>
            <p:ph type="sldNum" sz="quarter" idx="12"/>
          </p:nvPr>
        </p:nvSpPr>
        <p:spPr/>
        <p:txBody>
          <a:bodyPr/>
          <a:lstStyle/>
          <a:p>
            <a:fld id="{AA871B8D-6331-469A-87BC-A3FF8A49229F}" type="slidenum">
              <a:rPr lang="en-US" smtClean="0"/>
              <a:t>‹#›</a:t>
            </a:fld>
            <a:endParaRPr lang="en-US"/>
          </a:p>
        </p:txBody>
      </p:sp>
    </p:spTree>
    <p:extLst>
      <p:ext uri="{BB962C8B-B14F-4D97-AF65-F5344CB8AC3E}">
        <p14:creationId xmlns:p14="http://schemas.microsoft.com/office/powerpoint/2010/main" val="346032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1725A-97DD-4F36-9527-40ADDB10D8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4C3E71-27F3-400A-AAC5-A1CBB1F02B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394226-B74D-4BB4-ACDB-D1E1C1CADEED}"/>
              </a:ext>
            </a:extLst>
          </p:cNvPr>
          <p:cNvSpPr>
            <a:spLocks noGrp="1"/>
          </p:cNvSpPr>
          <p:nvPr>
            <p:ph type="dt" sz="half" idx="10"/>
          </p:nvPr>
        </p:nvSpPr>
        <p:spPr/>
        <p:txBody>
          <a:bodyPr/>
          <a:lstStyle/>
          <a:p>
            <a:fld id="{6A7DFCBD-32F0-4149-AE01-107C41D5D4CC}" type="datetimeFigureOut">
              <a:rPr lang="en-US" smtClean="0"/>
              <a:t>8/3/2021</a:t>
            </a:fld>
            <a:endParaRPr lang="en-US"/>
          </a:p>
        </p:txBody>
      </p:sp>
      <p:sp>
        <p:nvSpPr>
          <p:cNvPr id="5" name="Footer Placeholder 4">
            <a:extLst>
              <a:ext uri="{FF2B5EF4-FFF2-40B4-BE49-F238E27FC236}">
                <a16:creationId xmlns:a16="http://schemas.microsoft.com/office/drawing/2014/main" id="{EDFC6DDC-CACF-4744-AB8E-D483619200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0AB2B6-C3AE-4EE4-972C-9F13ACF2FE03}"/>
              </a:ext>
            </a:extLst>
          </p:cNvPr>
          <p:cNvSpPr>
            <a:spLocks noGrp="1"/>
          </p:cNvSpPr>
          <p:nvPr>
            <p:ph type="sldNum" sz="quarter" idx="12"/>
          </p:nvPr>
        </p:nvSpPr>
        <p:spPr/>
        <p:txBody>
          <a:bodyPr/>
          <a:lstStyle/>
          <a:p>
            <a:fld id="{AA871B8D-6331-469A-87BC-A3FF8A49229F}" type="slidenum">
              <a:rPr lang="en-US" smtClean="0"/>
              <a:t>‹#›</a:t>
            </a:fld>
            <a:endParaRPr lang="en-US"/>
          </a:p>
        </p:txBody>
      </p:sp>
    </p:spTree>
    <p:extLst>
      <p:ext uri="{BB962C8B-B14F-4D97-AF65-F5344CB8AC3E}">
        <p14:creationId xmlns:p14="http://schemas.microsoft.com/office/powerpoint/2010/main" val="1473669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CF550-6CA3-48B1-BBC4-24AD7C6E86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36B586-0CBD-49E8-BE70-656F56EFAB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929986-0A1E-454D-B20F-E34FFE4DE51D}"/>
              </a:ext>
            </a:extLst>
          </p:cNvPr>
          <p:cNvSpPr>
            <a:spLocks noGrp="1"/>
          </p:cNvSpPr>
          <p:nvPr>
            <p:ph type="dt" sz="half" idx="10"/>
          </p:nvPr>
        </p:nvSpPr>
        <p:spPr/>
        <p:txBody>
          <a:bodyPr/>
          <a:lstStyle/>
          <a:p>
            <a:fld id="{6A7DFCBD-32F0-4149-AE01-107C41D5D4CC}" type="datetimeFigureOut">
              <a:rPr lang="en-US" smtClean="0"/>
              <a:t>8/3/2021</a:t>
            </a:fld>
            <a:endParaRPr lang="en-US"/>
          </a:p>
        </p:txBody>
      </p:sp>
      <p:sp>
        <p:nvSpPr>
          <p:cNvPr id="5" name="Footer Placeholder 4">
            <a:extLst>
              <a:ext uri="{FF2B5EF4-FFF2-40B4-BE49-F238E27FC236}">
                <a16:creationId xmlns:a16="http://schemas.microsoft.com/office/drawing/2014/main" id="{178CE838-0CDF-4829-8889-16C847B9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BA57FE-14DE-4B22-8936-D2565D82AD47}"/>
              </a:ext>
            </a:extLst>
          </p:cNvPr>
          <p:cNvSpPr>
            <a:spLocks noGrp="1"/>
          </p:cNvSpPr>
          <p:nvPr>
            <p:ph type="sldNum" sz="quarter" idx="12"/>
          </p:nvPr>
        </p:nvSpPr>
        <p:spPr/>
        <p:txBody>
          <a:bodyPr/>
          <a:lstStyle/>
          <a:p>
            <a:fld id="{AA871B8D-6331-469A-87BC-A3FF8A49229F}" type="slidenum">
              <a:rPr lang="en-US" smtClean="0"/>
              <a:t>‹#›</a:t>
            </a:fld>
            <a:endParaRPr lang="en-US"/>
          </a:p>
        </p:txBody>
      </p:sp>
    </p:spTree>
    <p:extLst>
      <p:ext uri="{BB962C8B-B14F-4D97-AF65-F5344CB8AC3E}">
        <p14:creationId xmlns:p14="http://schemas.microsoft.com/office/powerpoint/2010/main" val="3332550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0D37F-3C96-4A77-8572-473BCD8B2A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6E61B1-DDF1-455D-931E-EFDD1B9EDC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EFEE54-AA18-4DD3-87F1-D6C7936301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9422E9-D303-4F09-853B-959E772D0B5E}"/>
              </a:ext>
            </a:extLst>
          </p:cNvPr>
          <p:cNvSpPr>
            <a:spLocks noGrp="1"/>
          </p:cNvSpPr>
          <p:nvPr>
            <p:ph type="dt" sz="half" idx="10"/>
          </p:nvPr>
        </p:nvSpPr>
        <p:spPr/>
        <p:txBody>
          <a:bodyPr/>
          <a:lstStyle/>
          <a:p>
            <a:fld id="{6A7DFCBD-32F0-4149-AE01-107C41D5D4CC}" type="datetimeFigureOut">
              <a:rPr lang="en-US" smtClean="0"/>
              <a:t>8/3/2021</a:t>
            </a:fld>
            <a:endParaRPr lang="en-US"/>
          </a:p>
        </p:txBody>
      </p:sp>
      <p:sp>
        <p:nvSpPr>
          <p:cNvPr id="6" name="Footer Placeholder 5">
            <a:extLst>
              <a:ext uri="{FF2B5EF4-FFF2-40B4-BE49-F238E27FC236}">
                <a16:creationId xmlns:a16="http://schemas.microsoft.com/office/drawing/2014/main" id="{A5F45E9F-F3D6-4D07-B78E-FA0A8777DC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781A4E-B3C4-4537-BCB4-E1C49664D1A7}"/>
              </a:ext>
            </a:extLst>
          </p:cNvPr>
          <p:cNvSpPr>
            <a:spLocks noGrp="1"/>
          </p:cNvSpPr>
          <p:nvPr>
            <p:ph type="sldNum" sz="quarter" idx="12"/>
          </p:nvPr>
        </p:nvSpPr>
        <p:spPr/>
        <p:txBody>
          <a:bodyPr/>
          <a:lstStyle/>
          <a:p>
            <a:fld id="{AA871B8D-6331-469A-87BC-A3FF8A49229F}" type="slidenum">
              <a:rPr lang="en-US" smtClean="0"/>
              <a:t>‹#›</a:t>
            </a:fld>
            <a:endParaRPr lang="en-US"/>
          </a:p>
        </p:txBody>
      </p:sp>
    </p:spTree>
    <p:extLst>
      <p:ext uri="{BB962C8B-B14F-4D97-AF65-F5344CB8AC3E}">
        <p14:creationId xmlns:p14="http://schemas.microsoft.com/office/powerpoint/2010/main" val="1929177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04A93-B904-4E0B-A89A-909B4292D2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328D6B-A3FA-43CA-94F1-45C6AC0EC8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3C9CD5-F675-4B60-AB43-8BE7313239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FFDED1-F15B-4CB7-A14D-864AC9A65A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A1D282-A327-4F75-9D9F-B5CA1CB0BF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84F112-086A-455B-82EC-ABB283D5D47A}"/>
              </a:ext>
            </a:extLst>
          </p:cNvPr>
          <p:cNvSpPr>
            <a:spLocks noGrp="1"/>
          </p:cNvSpPr>
          <p:nvPr>
            <p:ph type="dt" sz="half" idx="10"/>
          </p:nvPr>
        </p:nvSpPr>
        <p:spPr/>
        <p:txBody>
          <a:bodyPr/>
          <a:lstStyle/>
          <a:p>
            <a:fld id="{6A7DFCBD-32F0-4149-AE01-107C41D5D4CC}" type="datetimeFigureOut">
              <a:rPr lang="en-US" smtClean="0"/>
              <a:t>8/3/2021</a:t>
            </a:fld>
            <a:endParaRPr lang="en-US"/>
          </a:p>
        </p:txBody>
      </p:sp>
      <p:sp>
        <p:nvSpPr>
          <p:cNvPr id="8" name="Footer Placeholder 7">
            <a:extLst>
              <a:ext uri="{FF2B5EF4-FFF2-40B4-BE49-F238E27FC236}">
                <a16:creationId xmlns:a16="http://schemas.microsoft.com/office/drawing/2014/main" id="{61D78705-C338-4614-B757-391ACA6A28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49A0A9D-44C9-4B06-A7D4-240E37A8DACF}"/>
              </a:ext>
            </a:extLst>
          </p:cNvPr>
          <p:cNvSpPr>
            <a:spLocks noGrp="1"/>
          </p:cNvSpPr>
          <p:nvPr>
            <p:ph type="sldNum" sz="quarter" idx="12"/>
          </p:nvPr>
        </p:nvSpPr>
        <p:spPr/>
        <p:txBody>
          <a:bodyPr/>
          <a:lstStyle/>
          <a:p>
            <a:fld id="{AA871B8D-6331-469A-87BC-A3FF8A49229F}" type="slidenum">
              <a:rPr lang="en-US" smtClean="0"/>
              <a:t>‹#›</a:t>
            </a:fld>
            <a:endParaRPr lang="en-US"/>
          </a:p>
        </p:txBody>
      </p:sp>
    </p:spTree>
    <p:extLst>
      <p:ext uri="{BB962C8B-B14F-4D97-AF65-F5344CB8AC3E}">
        <p14:creationId xmlns:p14="http://schemas.microsoft.com/office/powerpoint/2010/main" val="3057154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C3E0C-3B0A-4619-A514-013209CF39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52975B-244F-4286-BDC7-62E1AF7EA634}"/>
              </a:ext>
            </a:extLst>
          </p:cNvPr>
          <p:cNvSpPr>
            <a:spLocks noGrp="1"/>
          </p:cNvSpPr>
          <p:nvPr>
            <p:ph type="dt" sz="half" idx="10"/>
          </p:nvPr>
        </p:nvSpPr>
        <p:spPr/>
        <p:txBody>
          <a:bodyPr/>
          <a:lstStyle/>
          <a:p>
            <a:fld id="{6A7DFCBD-32F0-4149-AE01-107C41D5D4CC}" type="datetimeFigureOut">
              <a:rPr lang="en-US" smtClean="0"/>
              <a:t>8/3/2021</a:t>
            </a:fld>
            <a:endParaRPr lang="en-US"/>
          </a:p>
        </p:txBody>
      </p:sp>
      <p:sp>
        <p:nvSpPr>
          <p:cNvPr id="4" name="Footer Placeholder 3">
            <a:extLst>
              <a:ext uri="{FF2B5EF4-FFF2-40B4-BE49-F238E27FC236}">
                <a16:creationId xmlns:a16="http://schemas.microsoft.com/office/drawing/2014/main" id="{EC75C05B-600F-4560-B50E-9BA7FA53ED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EEF623-DA57-4EB2-9974-15EDFD651E45}"/>
              </a:ext>
            </a:extLst>
          </p:cNvPr>
          <p:cNvSpPr>
            <a:spLocks noGrp="1"/>
          </p:cNvSpPr>
          <p:nvPr>
            <p:ph type="sldNum" sz="quarter" idx="12"/>
          </p:nvPr>
        </p:nvSpPr>
        <p:spPr/>
        <p:txBody>
          <a:bodyPr/>
          <a:lstStyle/>
          <a:p>
            <a:fld id="{AA871B8D-6331-469A-87BC-A3FF8A49229F}" type="slidenum">
              <a:rPr lang="en-US" smtClean="0"/>
              <a:t>‹#›</a:t>
            </a:fld>
            <a:endParaRPr lang="en-US"/>
          </a:p>
        </p:txBody>
      </p:sp>
    </p:spTree>
    <p:extLst>
      <p:ext uri="{BB962C8B-B14F-4D97-AF65-F5344CB8AC3E}">
        <p14:creationId xmlns:p14="http://schemas.microsoft.com/office/powerpoint/2010/main" val="4110673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3FF0A8-18CF-4FA0-A7D1-6E23992DB43B}"/>
              </a:ext>
            </a:extLst>
          </p:cNvPr>
          <p:cNvSpPr>
            <a:spLocks noGrp="1"/>
          </p:cNvSpPr>
          <p:nvPr>
            <p:ph type="dt" sz="half" idx="10"/>
          </p:nvPr>
        </p:nvSpPr>
        <p:spPr/>
        <p:txBody>
          <a:bodyPr/>
          <a:lstStyle/>
          <a:p>
            <a:fld id="{6A7DFCBD-32F0-4149-AE01-107C41D5D4CC}" type="datetimeFigureOut">
              <a:rPr lang="en-US" smtClean="0"/>
              <a:t>8/3/2021</a:t>
            </a:fld>
            <a:endParaRPr lang="en-US"/>
          </a:p>
        </p:txBody>
      </p:sp>
      <p:sp>
        <p:nvSpPr>
          <p:cNvPr id="3" name="Footer Placeholder 2">
            <a:extLst>
              <a:ext uri="{FF2B5EF4-FFF2-40B4-BE49-F238E27FC236}">
                <a16:creationId xmlns:a16="http://schemas.microsoft.com/office/drawing/2014/main" id="{2BD524F7-ED24-4A7F-89BB-A02D28415D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77C32A-E4CC-4525-A101-1E1757D232CE}"/>
              </a:ext>
            </a:extLst>
          </p:cNvPr>
          <p:cNvSpPr>
            <a:spLocks noGrp="1"/>
          </p:cNvSpPr>
          <p:nvPr>
            <p:ph type="sldNum" sz="quarter" idx="12"/>
          </p:nvPr>
        </p:nvSpPr>
        <p:spPr/>
        <p:txBody>
          <a:bodyPr/>
          <a:lstStyle/>
          <a:p>
            <a:fld id="{AA871B8D-6331-469A-87BC-A3FF8A49229F}" type="slidenum">
              <a:rPr lang="en-US" smtClean="0"/>
              <a:t>‹#›</a:t>
            </a:fld>
            <a:endParaRPr lang="en-US"/>
          </a:p>
        </p:txBody>
      </p:sp>
    </p:spTree>
    <p:extLst>
      <p:ext uri="{BB962C8B-B14F-4D97-AF65-F5344CB8AC3E}">
        <p14:creationId xmlns:p14="http://schemas.microsoft.com/office/powerpoint/2010/main" val="190655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D81B4-1503-4A62-8836-91EE0CE760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7F2A39-05B5-4C3D-AD6D-CD4C01B13F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26F288-95F0-4605-B3A7-3D6AB7326C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EDC62B-3405-4998-8717-D2E345828B76}"/>
              </a:ext>
            </a:extLst>
          </p:cNvPr>
          <p:cNvSpPr>
            <a:spLocks noGrp="1"/>
          </p:cNvSpPr>
          <p:nvPr>
            <p:ph type="dt" sz="half" idx="10"/>
          </p:nvPr>
        </p:nvSpPr>
        <p:spPr/>
        <p:txBody>
          <a:bodyPr/>
          <a:lstStyle/>
          <a:p>
            <a:fld id="{6A7DFCBD-32F0-4149-AE01-107C41D5D4CC}" type="datetimeFigureOut">
              <a:rPr lang="en-US" smtClean="0"/>
              <a:t>8/3/2021</a:t>
            </a:fld>
            <a:endParaRPr lang="en-US"/>
          </a:p>
        </p:txBody>
      </p:sp>
      <p:sp>
        <p:nvSpPr>
          <p:cNvPr id="6" name="Footer Placeholder 5">
            <a:extLst>
              <a:ext uri="{FF2B5EF4-FFF2-40B4-BE49-F238E27FC236}">
                <a16:creationId xmlns:a16="http://schemas.microsoft.com/office/drawing/2014/main" id="{B9F7D5C9-D1D5-4582-9FF7-D9B1DD56CE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F1D0A9-8746-44D5-A1E4-9B644386DFA8}"/>
              </a:ext>
            </a:extLst>
          </p:cNvPr>
          <p:cNvSpPr>
            <a:spLocks noGrp="1"/>
          </p:cNvSpPr>
          <p:nvPr>
            <p:ph type="sldNum" sz="quarter" idx="12"/>
          </p:nvPr>
        </p:nvSpPr>
        <p:spPr/>
        <p:txBody>
          <a:bodyPr/>
          <a:lstStyle/>
          <a:p>
            <a:fld id="{AA871B8D-6331-469A-87BC-A3FF8A49229F}" type="slidenum">
              <a:rPr lang="en-US" smtClean="0"/>
              <a:t>‹#›</a:t>
            </a:fld>
            <a:endParaRPr lang="en-US"/>
          </a:p>
        </p:txBody>
      </p:sp>
    </p:spTree>
    <p:extLst>
      <p:ext uri="{BB962C8B-B14F-4D97-AF65-F5344CB8AC3E}">
        <p14:creationId xmlns:p14="http://schemas.microsoft.com/office/powerpoint/2010/main" val="1877826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FC0D2-A9D5-4065-B419-915464F312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23AD37-0525-408F-ACF4-4058D9991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9E5849-31BA-4AC6-B7A4-F6B10C6CC7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CE158E-A507-448E-ADFD-222F164EC294}"/>
              </a:ext>
            </a:extLst>
          </p:cNvPr>
          <p:cNvSpPr>
            <a:spLocks noGrp="1"/>
          </p:cNvSpPr>
          <p:nvPr>
            <p:ph type="dt" sz="half" idx="10"/>
          </p:nvPr>
        </p:nvSpPr>
        <p:spPr/>
        <p:txBody>
          <a:bodyPr/>
          <a:lstStyle/>
          <a:p>
            <a:fld id="{6A7DFCBD-32F0-4149-AE01-107C41D5D4CC}" type="datetimeFigureOut">
              <a:rPr lang="en-US" smtClean="0"/>
              <a:t>8/3/2021</a:t>
            </a:fld>
            <a:endParaRPr lang="en-US"/>
          </a:p>
        </p:txBody>
      </p:sp>
      <p:sp>
        <p:nvSpPr>
          <p:cNvPr id="6" name="Footer Placeholder 5">
            <a:extLst>
              <a:ext uri="{FF2B5EF4-FFF2-40B4-BE49-F238E27FC236}">
                <a16:creationId xmlns:a16="http://schemas.microsoft.com/office/drawing/2014/main" id="{1728E7DA-47D9-4804-B189-335315F6BE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FCAC13-2830-48F0-8737-00D786C801C6}"/>
              </a:ext>
            </a:extLst>
          </p:cNvPr>
          <p:cNvSpPr>
            <a:spLocks noGrp="1"/>
          </p:cNvSpPr>
          <p:nvPr>
            <p:ph type="sldNum" sz="quarter" idx="12"/>
          </p:nvPr>
        </p:nvSpPr>
        <p:spPr/>
        <p:txBody>
          <a:bodyPr/>
          <a:lstStyle/>
          <a:p>
            <a:fld id="{AA871B8D-6331-469A-87BC-A3FF8A49229F}" type="slidenum">
              <a:rPr lang="en-US" smtClean="0"/>
              <a:t>‹#›</a:t>
            </a:fld>
            <a:endParaRPr lang="en-US"/>
          </a:p>
        </p:txBody>
      </p:sp>
    </p:spTree>
    <p:extLst>
      <p:ext uri="{BB962C8B-B14F-4D97-AF65-F5344CB8AC3E}">
        <p14:creationId xmlns:p14="http://schemas.microsoft.com/office/powerpoint/2010/main" val="3409005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545CD-7B7E-4A6F-AA2F-7E3F336FFF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909F4A-D129-49BB-B2F9-87CE3ADEA9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B04155-9568-4FBB-889A-2C2625E5AF04}"/>
              </a:ext>
            </a:extLst>
          </p:cNvPr>
          <p:cNvSpPr>
            <a:spLocks noGrp="1"/>
          </p:cNvSpPr>
          <p:nvPr>
            <p:ph type="dt" sz="half" idx="10"/>
          </p:nvPr>
        </p:nvSpPr>
        <p:spPr/>
        <p:txBody>
          <a:bodyPr/>
          <a:lstStyle/>
          <a:p>
            <a:fld id="{6A7DFCBD-32F0-4149-AE01-107C41D5D4CC}" type="datetimeFigureOut">
              <a:rPr lang="en-US" smtClean="0"/>
              <a:t>8/3/2021</a:t>
            </a:fld>
            <a:endParaRPr lang="en-US"/>
          </a:p>
        </p:txBody>
      </p:sp>
      <p:sp>
        <p:nvSpPr>
          <p:cNvPr id="5" name="Footer Placeholder 4">
            <a:extLst>
              <a:ext uri="{FF2B5EF4-FFF2-40B4-BE49-F238E27FC236}">
                <a16:creationId xmlns:a16="http://schemas.microsoft.com/office/drawing/2014/main" id="{7B4DFCC6-3B5E-4FEB-89EB-FF9D8E28FD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C47B2D-35F2-4A15-8939-D20FEF7C278D}"/>
              </a:ext>
            </a:extLst>
          </p:cNvPr>
          <p:cNvSpPr>
            <a:spLocks noGrp="1"/>
          </p:cNvSpPr>
          <p:nvPr>
            <p:ph type="sldNum" sz="quarter" idx="12"/>
          </p:nvPr>
        </p:nvSpPr>
        <p:spPr/>
        <p:txBody>
          <a:bodyPr/>
          <a:lstStyle/>
          <a:p>
            <a:fld id="{AA871B8D-6331-469A-87BC-A3FF8A49229F}" type="slidenum">
              <a:rPr lang="en-US" smtClean="0"/>
              <a:t>‹#›</a:t>
            </a:fld>
            <a:endParaRPr lang="en-US"/>
          </a:p>
        </p:txBody>
      </p:sp>
    </p:spTree>
    <p:extLst>
      <p:ext uri="{BB962C8B-B14F-4D97-AF65-F5344CB8AC3E}">
        <p14:creationId xmlns:p14="http://schemas.microsoft.com/office/powerpoint/2010/main" val="885469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81E018-70BE-415E-AAE1-E77718556F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7E6DF6-7DF0-4D7E-9B9C-7CC35F6B95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3A569E-99E7-4418-86AE-67B1BC8E33AB}"/>
              </a:ext>
            </a:extLst>
          </p:cNvPr>
          <p:cNvSpPr>
            <a:spLocks noGrp="1"/>
          </p:cNvSpPr>
          <p:nvPr>
            <p:ph type="dt" sz="half" idx="10"/>
          </p:nvPr>
        </p:nvSpPr>
        <p:spPr/>
        <p:txBody>
          <a:bodyPr/>
          <a:lstStyle/>
          <a:p>
            <a:fld id="{6A7DFCBD-32F0-4149-AE01-107C41D5D4CC}" type="datetimeFigureOut">
              <a:rPr lang="en-US" smtClean="0"/>
              <a:t>8/3/2021</a:t>
            </a:fld>
            <a:endParaRPr lang="en-US"/>
          </a:p>
        </p:txBody>
      </p:sp>
      <p:sp>
        <p:nvSpPr>
          <p:cNvPr id="5" name="Footer Placeholder 4">
            <a:extLst>
              <a:ext uri="{FF2B5EF4-FFF2-40B4-BE49-F238E27FC236}">
                <a16:creationId xmlns:a16="http://schemas.microsoft.com/office/drawing/2014/main" id="{19475218-976C-4408-869E-E1617DCADC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B1367F-BF4E-42CC-AB88-6E5D13B3E6D7}"/>
              </a:ext>
            </a:extLst>
          </p:cNvPr>
          <p:cNvSpPr>
            <a:spLocks noGrp="1"/>
          </p:cNvSpPr>
          <p:nvPr>
            <p:ph type="sldNum" sz="quarter" idx="12"/>
          </p:nvPr>
        </p:nvSpPr>
        <p:spPr/>
        <p:txBody>
          <a:bodyPr/>
          <a:lstStyle/>
          <a:p>
            <a:fld id="{AA871B8D-6331-469A-87BC-A3FF8A49229F}" type="slidenum">
              <a:rPr lang="en-US" smtClean="0"/>
              <a:t>‹#›</a:t>
            </a:fld>
            <a:endParaRPr lang="en-US"/>
          </a:p>
        </p:txBody>
      </p:sp>
    </p:spTree>
    <p:extLst>
      <p:ext uri="{BB962C8B-B14F-4D97-AF65-F5344CB8AC3E}">
        <p14:creationId xmlns:p14="http://schemas.microsoft.com/office/powerpoint/2010/main" val="560414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E64604-E538-4B9F-BF4F-5D95CABAEE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5FB7812-340A-411B-A2F2-622F5A499B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8203FA-209A-480A-9B5A-6EBBC12FF6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7DFCBD-32F0-4149-AE01-107C41D5D4CC}" type="datetimeFigureOut">
              <a:rPr lang="en-US" smtClean="0"/>
              <a:t>8/3/2021</a:t>
            </a:fld>
            <a:endParaRPr lang="en-US"/>
          </a:p>
        </p:txBody>
      </p:sp>
      <p:sp>
        <p:nvSpPr>
          <p:cNvPr id="5" name="Footer Placeholder 4">
            <a:extLst>
              <a:ext uri="{FF2B5EF4-FFF2-40B4-BE49-F238E27FC236}">
                <a16:creationId xmlns:a16="http://schemas.microsoft.com/office/drawing/2014/main" id="{0447095C-FCDE-4866-B7ED-EEE08285C3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9F4D26-DAD4-4CBD-9619-C9C3687238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871B8D-6331-469A-87BC-A3FF8A49229F}" type="slidenum">
              <a:rPr lang="en-US" smtClean="0"/>
              <a:t>‹#›</a:t>
            </a:fld>
            <a:endParaRPr lang="en-US"/>
          </a:p>
        </p:txBody>
      </p:sp>
    </p:spTree>
    <p:extLst>
      <p:ext uri="{BB962C8B-B14F-4D97-AF65-F5344CB8AC3E}">
        <p14:creationId xmlns:p14="http://schemas.microsoft.com/office/powerpoint/2010/main" val="2025877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A5647D-EEFE-4460-B266-158DC8A79CE7}"/>
              </a:ext>
            </a:extLst>
          </p:cNvPr>
          <p:cNvPicPr>
            <a:picLocks noChangeAspect="1"/>
          </p:cNvPicPr>
          <p:nvPr/>
        </p:nvPicPr>
        <p:blipFill rotWithShape="1">
          <a:blip r:embed="rId2"/>
          <a:srcRect t="14020" r="9089" b="1613"/>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D8664B6-2448-49E1-9377-961D8EECC4BD}"/>
              </a:ext>
            </a:extLst>
          </p:cNvPr>
          <p:cNvSpPr>
            <a:spLocks noGrp="1"/>
          </p:cNvSpPr>
          <p:nvPr>
            <p:ph type="ctrTitle"/>
          </p:nvPr>
        </p:nvSpPr>
        <p:spPr>
          <a:xfrm>
            <a:off x="477981" y="1122363"/>
            <a:ext cx="4023360" cy="3204134"/>
          </a:xfrm>
        </p:spPr>
        <p:txBody>
          <a:bodyPr anchor="b">
            <a:normAutofit/>
          </a:bodyPr>
          <a:lstStyle/>
          <a:p>
            <a:pPr algn="l"/>
            <a:r>
              <a:rPr lang="en-US" sz="4800"/>
              <a:t>68 Horace St</a:t>
            </a:r>
          </a:p>
        </p:txBody>
      </p:sp>
      <p:sp>
        <p:nvSpPr>
          <p:cNvPr id="3" name="Subtitle 2">
            <a:extLst>
              <a:ext uri="{FF2B5EF4-FFF2-40B4-BE49-F238E27FC236}">
                <a16:creationId xmlns:a16="http://schemas.microsoft.com/office/drawing/2014/main" id="{18BC7D5D-CE2B-4874-A759-5016DF049CFD}"/>
              </a:ext>
            </a:extLst>
          </p:cNvPr>
          <p:cNvSpPr>
            <a:spLocks noGrp="1"/>
          </p:cNvSpPr>
          <p:nvPr>
            <p:ph type="subTitle" idx="1"/>
          </p:nvPr>
        </p:nvSpPr>
        <p:spPr>
          <a:xfrm>
            <a:off x="477980" y="4872922"/>
            <a:ext cx="4023359" cy="1208141"/>
          </a:xfrm>
        </p:spPr>
        <p:txBody>
          <a:bodyPr>
            <a:normAutofit/>
          </a:bodyPr>
          <a:lstStyle/>
          <a:p>
            <a:pPr algn="l"/>
            <a:r>
              <a:rPr lang="en-US" sz="2000" dirty="0"/>
              <a:t>Neighborhood Association Meeting</a:t>
            </a:r>
          </a:p>
          <a:p>
            <a:pPr algn="l"/>
            <a:r>
              <a:rPr lang="en-US" sz="2000" dirty="0"/>
              <a:t>Monday, August 2</a:t>
            </a:r>
            <a:r>
              <a:rPr lang="en-US" sz="2000" baseline="30000" dirty="0"/>
              <a:t>nd</a:t>
            </a:r>
            <a:r>
              <a:rPr lang="en-US" sz="2000" dirty="0"/>
              <a:t>, 2021</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9622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football players celebrating&#10;&#10;Description automatically generated with medium confidence">
            <a:extLst>
              <a:ext uri="{FF2B5EF4-FFF2-40B4-BE49-F238E27FC236}">
                <a16:creationId xmlns:a16="http://schemas.microsoft.com/office/drawing/2014/main" id="{D58680B1-B304-4799-A0BB-14F21A9086FE}"/>
              </a:ext>
            </a:extLst>
          </p:cNvPr>
          <p:cNvPicPr>
            <a:picLocks noChangeAspect="1"/>
          </p:cNvPicPr>
          <p:nvPr/>
        </p:nvPicPr>
        <p:blipFill rotWithShape="1">
          <a:blip r:embed="rId2"/>
          <a:srcRect t="18548" r="9090" b="19959"/>
          <a:stretch/>
        </p:blipFill>
        <p:spPr>
          <a:xfrm>
            <a:off x="3523488" y="10"/>
            <a:ext cx="8668512" cy="6857990"/>
          </a:xfrm>
          <a:prstGeom prst="rect">
            <a:avLst/>
          </a:prstGeom>
        </p:spPr>
      </p:pic>
      <p:sp>
        <p:nvSpPr>
          <p:cNvPr id="16" name="Rectangle 15">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3E4EA022-273D-4EC0-992B-6AEB7A97ABCF}"/>
              </a:ext>
            </a:extLst>
          </p:cNvPr>
          <p:cNvSpPr txBox="1"/>
          <p:nvPr/>
        </p:nvSpPr>
        <p:spPr>
          <a:xfrm>
            <a:off x="371094" y="1161288"/>
            <a:ext cx="3438144" cy="112471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a:latin typeface="+mj-lt"/>
                <a:ea typeface="+mj-ea"/>
                <a:cs typeface="+mj-cs"/>
              </a:rPr>
              <a:t>About the Owners</a:t>
            </a:r>
          </a:p>
        </p:txBody>
      </p:sp>
      <p:sp>
        <p:nvSpPr>
          <p:cNvPr id="18" name="Rectangle 1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4E0AA4F-2626-4519-90E6-FB27A2727644}"/>
              </a:ext>
            </a:extLst>
          </p:cNvPr>
          <p:cNvSpPr txBox="1"/>
          <p:nvPr/>
        </p:nvSpPr>
        <p:spPr>
          <a:xfrm>
            <a:off x="371094" y="2718054"/>
            <a:ext cx="3438906" cy="3207258"/>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1600" dirty="0"/>
              <a:t>Homeowners: Whitney Zelee &amp; Allison Cahill</a:t>
            </a:r>
          </a:p>
          <a:p>
            <a:pPr marL="285750" indent="-228600">
              <a:lnSpc>
                <a:spcPct val="90000"/>
              </a:lnSpc>
              <a:spcAft>
                <a:spcPts val="600"/>
              </a:spcAft>
              <a:buFont typeface="Arial" panose="020B0604020202020204" pitchFamily="34" charset="0"/>
              <a:buChar char="•"/>
            </a:pPr>
            <a:r>
              <a:rPr lang="en-US" sz="1600" dirty="0"/>
              <a:t>Purchased 68 Horace in December; Moved into Unit 2 in March</a:t>
            </a:r>
          </a:p>
          <a:p>
            <a:pPr marL="285750" indent="-228600">
              <a:lnSpc>
                <a:spcPct val="90000"/>
              </a:lnSpc>
              <a:spcAft>
                <a:spcPts val="600"/>
              </a:spcAft>
              <a:buFont typeface="Arial" panose="020B0604020202020204" pitchFamily="34" charset="0"/>
              <a:buChar char="•"/>
            </a:pPr>
            <a:r>
              <a:rPr lang="en-US" sz="1600" dirty="0"/>
              <a:t>Rented in Jeffries Point for 10 years prior to 2017</a:t>
            </a:r>
          </a:p>
          <a:p>
            <a:pPr marL="285750" indent="-228600">
              <a:lnSpc>
                <a:spcPct val="90000"/>
              </a:lnSpc>
              <a:spcAft>
                <a:spcPts val="600"/>
              </a:spcAft>
              <a:buFont typeface="Arial" panose="020B0604020202020204" pitchFamily="34" charset="0"/>
              <a:buChar char="•"/>
            </a:pPr>
            <a:r>
              <a:rPr lang="en-US" sz="1600" dirty="0"/>
              <a:t>Work in the Downtown Boston area</a:t>
            </a:r>
          </a:p>
          <a:p>
            <a:pPr marL="285750" indent="-228600">
              <a:lnSpc>
                <a:spcPct val="90000"/>
              </a:lnSpc>
              <a:spcAft>
                <a:spcPts val="600"/>
              </a:spcAft>
              <a:buFont typeface="Arial" panose="020B0604020202020204" pitchFamily="34" charset="0"/>
              <a:buChar char="•"/>
            </a:pPr>
            <a:r>
              <a:rPr lang="en-US" sz="1600" dirty="0"/>
              <a:t>Love being in Harbor View!</a:t>
            </a:r>
          </a:p>
          <a:p>
            <a:pPr marL="285750" indent="-228600">
              <a:lnSpc>
                <a:spcPct val="90000"/>
              </a:lnSpc>
              <a:spcAft>
                <a:spcPts val="600"/>
              </a:spcAft>
              <a:buFont typeface="Arial" panose="020B0604020202020204" pitchFamily="34" charset="0"/>
              <a:buChar char="•"/>
            </a:pPr>
            <a:r>
              <a:rPr lang="en-US" sz="1600" dirty="0"/>
              <a:t>Fun Fact: We play professional women’s football! Home games are at Harry Della Russo Stadium in Revere</a:t>
            </a:r>
          </a:p>
          <a:p>
            <a:pPr marL="285750" indent="-228600">
              <a:lnSpc>
                <a:spcPct val="90000"/>
              </a:lnSpc>
              <a:spcAft>
                <a:spcPts val="600"/>
              </a:spcAft>
              <a:buFont typeface="Arial" panose="020B0604020202020204" pitchFamily="34" charset="0"/>
              <a:buChar char="•"/>
            </a:pPr>
            <a:endParaRPr lang="en-US" sz="1600" dirty="0"/>
          </a:p>
        </p:txBody>
      </p:sp>
    </p:spTree>
    <p:extLst>
      <p:ext uri="{BB962C8B-B14F-4D97-AF65-F5344CB8AC3E}">
        <p14:creationId xmlns:p14="http://schemas.microsoft.com/office/powerpoint/2010/main" val="1493266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C9A9DA9-7DC8-488B-A882-123947B0F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4279383"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CF689C51-B6D6-4A97-AD6D-39136BBAB6F0}"/>
              </a:ext>
            </a:extLst>
          </p:cNvPr>
          <p:cNvSpPr txBox="1"/>
          <p:nvPr/>
        </p:nvSpPr>
        <p:spPr>
          <a:xfrm>
            <a:off x="841247" y="978619"/>
            <a:ext cx="3410712" cy="110642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kern="1200">
                <a:solidFill>
                  <a:schemeClr val="tx1"/>
                </a:solidFill>
                <a:latin typeface="+mj-lt"/>
                <a:ea typeface="+mj-ea"/>
                <a:cs typeface="+mj-cs"/>
              </a:rPr>
              <a:t>68 Horace-Unit 2 Existing Layout &amp; Function</a:t>
            </a:r>
          </a:p>
        </p:txBody>
      </p:sp>
      <p:sp>
        <p:nvSpPr>
          <p:cNvPr id="18" name="Rectangle 17">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1300"/>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9" y="2093976"/>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TextBox 7">
            <a:extLst>
              <a:ext uri="{FF2B5EF4-FFF2-40B4-BE49-F238E27FC236}">
                <a16:creationId xmlns:a16="http://schemas.microsoft.com/office/drawing/2014/main" id="{9F33F00F-0C46-4F05-BCC3-DC5DEFAE47D5}"/>
              </a:ext>
            </a:extLst>
          </p:cNvPr>
          <p:cNvSpPr txBox="1"/>
          <p:nvPr/>
        </p:nvSpPr>
        <p:spPr>
          <a:xfrm>
            <a:off x="841248" y="2252870"/>
            <a:ext cx="3412219" cy="3560251"/>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1700" dirty="0"/>
              <a:t>2-bedroom, 1 bath layout</a:t>
            </a:r>
          </a:p>
          <a:p>
            <a:pPr marL="285750" indent="-228600">
              <a:lnSpc>
                <a:spcPct val="90000"/>
              </a:lnSpc>
              <a:spcAft>
                <a:spcPts val="600"/>
              </a:spcAft>
              <a:buFont typeface="Arial" panose="020B0604020202020204" pitchFamily="34" charset="0"/>
              <a:buChar char="•"/>
            </a:pPr>
            <a:r>
              <a:rPr lang="en-US" sz="1700" dirty="0"/>
              <a:t>Existing half bath in the attic</a:t>
            </a:r>
          </a:p>
          <a:p>
            <a:pPr marL="285750" indent="-228600">
              <a:lnSpc>
                <a:spcPct val="90000"/>
              </a:lnSpc>
              <a:spcAft>
                <a:spcPts val="600"/>
              </a:spcAft>
              <a:buFont typeface="Arial" panose="020B0604020202020204" pitchFamily="34" charset="0"/>
              <a:buChar char="•"/>
            </a:pPr>
            <a:r>
              <a:rPr lang="en-US" sz="1700" dirty="0"/>
              <a:t>No permit history for bathroom </a:t>
            </a:r>
          </a:p>
          <a:p>
            <a:pPr marL="285750" indent="-228600">
              <a:lnSpc>
                <a:spcPct val="90000"/>
              </a:lnSpc>
              <a:spcAft>
                <a:spcPts val="600"/>
              </a:spcAft>
              <a:buFont typeface="Arial" panose="020B0604020202020204" pitchFamily="34" charset="0"/>
              <a:buChar char="•"/>
            </a:pPr>
            <a:r>
              <a:rPr lang="en-US" sz="1700" dirty="0"/>
              <a:t>2</a:t>
            </a:r>
            <a:r>
              <a:rPr lang="en-US" sz="1700" baseline="30000" dirty="0"/>
              <a:t>nd</a:t>
            </a:r>
            <a:r>
              <a:rPr lang="en-US" sz="1700" dirty="0"/>
              <a:t> bedroom being used as office space so the house functions as a 1 bedroom</a:t>
            </a:r>
          </a:p>
        </p:txBody>
      </p:sp>
      <p:pic>
        <p:nvPicPr>
          <p:cNvPr id="3" name="Picture 2">
            <a:extLst>
              <a:ext uri="{FF2B5EF4-FFF2-40B4-BE49-F238E27FC236}">
                <a16:creationId xmlns:a16="http://schemas.microsoft.com/office/drawing/2014/main" id="{AE3D1C93-E75F-4311-8DFC-4ADEC6A76B23}"/>
              </a:ext>
            </a:extLst>
          </p:cNvPr>
          <p:cNvPicPr>
            <a:picLocks noChangeAspect="1"/>
          </p:cNvPicPr>
          <p:nvPr/>
        </p:nvPicPr>
        <p:blipFill>
          <a:blip r:embed="rId2"/>
          <a:stretch>
            <a:fillRect/>
          </a:stretch>
        </p:blipFill>
        <p:spPr>
          <a:xfrm>
            <a:off x="5694397" y="630936"/>
            <a:ext cx="5509318" cy="5495544"/>
          </a:xfrm>
          <a:prstGeom prst="rect">
            <a:avLst/>
          </a:prstGeom>
        </p:spPr>
      </p:pic>
    </p:spTree>
    <p:extLst>
      <p:ext uri="{BB962C8B-B14F-4D97-AF65-F5344CB8AC3E}">
        <p14:creationId xmlns:p14="http://schemas.microsoft.com/office/powerpoint/2010/main" val="311164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CAB1E8-8195-4748-BE71-FF806D8689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text rectangle">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AF70A9C-894B-4124-B8BF-0A5308D414D6}"/>
              </a:ext>
            </a:extLst>
          </p:cNvPr>
          <p:cNvSpPr txBox="1"/>
          <p:nvPr/>
        </p:nvSpPr>
        <p:spPr>
          <a:xfrm>
            <a:off x="841247" y="978619"/>
            <a:ext cx="3410712" cy="110642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a:latin typeface="+mj-lt"/>
                <a:ea typeface="+mj-ea"/>
                <a:cs typeface="+mj-cs"/>
              </a:rPr>
              <a:t>68 Horace-Unit 2 Desired Layout &amp; Function</a:t>
            </a:r>
          </a:p>
        </p:txBody>
      </p:sp>
      <p:sp>
        <p:nvSpPr>
          <p:cNvPr id="15" name="!!accent">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D3A46F42-3486-495D-AB4D-5E5DEBCDA5F8}"/>
              </a:ext>
            </a:extLst>
          </p:cNvPr>
          <p:cNvSpPr txBox="1"/>
          <p:nvPr/>
        </p:nvSpPr>
        <p:spPr>
          <a:xfrm>
            <a:off x="841247" y="2359152"/>
            <a:ext cx="3410712" cy="3425043"/>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1700" dirty="0"/>
              <a:t>Increase ½ bath to full and bring up to code</a:t>
            </a:r>
          </a:p>
          <a:p>
            <a:pPr marL="285750" indent="-228600">
              <a:lnSpc>
                <a:spcPct val="90000"/>
              </a:lnSpc>
              <a:spcAft>
                <a:spcPts val="600"/>
              </a:spcAft>
              <a:buFont typeface="Arial" panose="020B0604020202020204" pitchFamily="34" charset="0"/>
              <a:buChar char="•"/>
            </a:pPr>
            <a:r>
              <a:rPr lang="en-US" sz="1700" dirty="0"/>
              <a:t>Add additional bedroom/master suite</a:t>
            </a:r>
          </a:p>
          <a:p>
            <a:pPr marL="285750" indent="-228600">
              <a:lnSpc>
                <a:spcPct val="90000"/>
              </a:lnSpc>
              <a:spcAft>
                <a:spcPts val="600"/>
              </a:spcAft>
              <a:buFont typeface="Arial" panose="020B0604020202020204" pitchFamily="34" charset="0"/>
              <a:buChar char="•"/>
            </a:pPr>
            <a:r>
              <a:rPr lang="en-US" sz="1700" dirty="0"/>
              <a:t>More room to grow into and better serve our long-term needs</a:t>
            </a:r>
          </a:p>
          <a:p>
            <a:pPr marL="285750" indent="-228600">
              <a:lnSpc>
                <a:spcPct val="90000"/>
              </a:lnSpc>
              <a:spcAft>
                <a:spcPts val="600"/>
              </a:spcAft>
              <a:buFont typeface="Arial" panose="020B0604020202020204" pitchFamily="34" charset="0"/>
              <a:buChar char="•"/>
            </a:pPr>
            <a:r>
              <a:rPr lang="en-US" sz="1700" dirty="0"/>
              <a:t>No changes to the structure or footprint</a:t>
            </a:r>
          </a:p>
        </p:txBody>
      </p:sp>
      <p:pic>
        <p:nvPicPr>
          <p:cNvPr id="5" name="Picture 4">
            <a:extLst>
              <a:ext uri="{FF2B5EF4-FFF2-40B4-BE49-F238E27FC236}">
                <a16:creationId xmlns:a16="http://schemas.microsoft.com/office/drawing/2014/main" id="{4B347E90-2422-413F-9C1A-F416D838CFE5}"/>
              </a:ext>
            </a:extLst>
          </p:cNvPr>
          <p:cNvPicPr>
            <a:picLocks noChangeAspect="1"/>
          </p:cNvPicPr>
          <p:nvPr/>
        </p:nvPicPr>
        <p:blipFill rotWithShape="1">
          <a:blip r:embed="rId2"/>
          <a:srcRect l="10351" r="1" b="1"/>
          <a:stretch/>
        </p:blipFill>
        <p:spPr>
          <a:xfrm>
            <a:off x="5124450" y="634382"/>
            <a:ext cx="6657213" cy="5495162"/>
          </a:xfrm>
          <a:prstGeom prst="rect">
            <a:avLst/>
          </a:prstGeom>
        </p:spPr>
      </p:pic>
    </p:spTree>
    <p:extLst>
      <p:ext uri="{BB962C8B-B14F-4D97-AF65-F5344CB8AC3E}">
        <p14:creationId xmlns:p14="http://schemas.microsoft.com/office/powerpoint/2010/main" val="348789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AF70A9C-894B-4124-B8BF-0A5308D414D6}"/>
              </a:ext>
            </a:extLst>
          </p:cNvPr>
          <p:cNvSpPr txBox="1"/>
          <p:nvPr/>
        </p:nvSpPr>
        <p:spPr>
          <a:xfrm>
            <a:off x="471488" y="208722"/>
            <a:ext cx="9824830" cy="523220"/>
          </a:xfrm>
          <a:prstGeom prst="rect">
            <a:avLst/>
          </a:prstGeom>
          <a:noFill/>
        </p:spPr>
        <p:txBody>
          <a:bodyPr wrap="square" rtlCol="0">
            <a:spAutoFit/>
          </a:bodyPr>
          <a:lstStyle/>
          <a:p>
            <a:r>
              <a:rPr lang="en-US" sz="2800" dirty="0"/>
              <a:t>68 Horace-Zoning Violation</a:t>
            </a:r>
          </a:p>
        </p:txBody>
      </p:sp>
      <p:pic>
        <p:nvPicPr>
          <p:cNvPr id="7" name="Picture 6" descr="Table&#10;&#10;Description automatically generated">
            <a:extLst>
              <a:ext uri="{FF2B5EF4-FFF2-40B4-BE49-F238E27FC236}">
                <a16:creationId xmlns:a16="http://schemas.microsoft.com/office/drawing/2014/main" id="{7CFC4563-5AC7-4F83-B704-517A41DD6EF0}"/>
              </a:ext>
            </a:extLst>
          </p:cNvPr>
          <p:cNvPicPr>
            <a:picLocks noChangeAspect="1"/>
          </p:cNvPicPr>
          <p:nvPr/>
        </p:nvPicPr>
        <p:blipFill rotWithShape="1">
          <a:blip r:embed="rId2"/>
          <a:srcRect l="3145" r="2976" b="29558"/>
          <a:stretch/>
        </p:blipFill>
        <p:spPr>
          <a:xfrm>
            <a:off x="313084" y="3294823"/>
            <a:ext cx="8160026" cy="3245126"/>
          </a:xfrm>
          <a:prstGeom prst="rect">
            <a:avLst/>
          </a:prstGeom>
        </p:spPr>
      </p:pic>
      <p:pic>
        <p:nvPicPr>
          <p:cNvPr id="12" name="Picture 11">
            <a:extLst>
              <a:ext uri="{FF2B5EF4-FFF2-40B4-BE49-F238E27FC236}">
                <a16:creationId xmlns:a16="http://schemas.microsoft.com/office/drawing/2014/main" id="{7B3FACDB-5E8E-46C8-9D96-3430B2DA0B3B}"/>
              </a:ext>
            </a:extLst>
          </p:cNvPr>
          <p:cNvPicPr>
            <a:picLocks noChangeAspect="1"/>
          </p:cNvPicPr>
          <p:nvPr/>
        </p:nvPicPr>
        <p:blipFill rotWithShape="1">
          <a:blip r:embed="rId3"/>
          <a:srcRect t="41346"/>
          <a:stretch/>
        </p:blipFill>
        <p:spPr>
          <a:xfrm>
            <a:off x="5565054" y="394011"/>
            <a:ext cx="5816111" cy="2790271"/>
          </a:xfrm>
          <a:prstGeom prst="rect">
            <a:avLst/>
          </a:prstGeom>
        </p:spPr>
      </p:pic>
      <p:sp>
        <p:nvSpPr>
          <p:cNvPr id="8" name="TextBox 7">
            <a:extLst>
              <a:ext uri="{FF2B5EF4-FFF2-40B4-BE49-F238E27FC236}">
                <a16:creationId xmlns:a16="http://schemas.microsoft.com/office/drawing/2014/main" id="{64CD409B-0971-403C-8FC8-EBF4D3B39445}"/>
              </a:ext>
            </a:extLst>
          </p:cNvPr>
          <p:cNvSpPr txBox="1"/>
          <p:nvPr/>
        </p:nvSpPr>
        <p:spPr>
          <a:xfrm>
            <a:off x="810835" y="986499"/>
            <a:ext cx="3568148" cy="2308324"/>
          </a:xfrm>
          <a:prstGeom prst="rect">
            <a:avLst/>
          </a:prstGeom>
          <a:noFill/>
        </p:spPr>
        <p:txBody>
          <a:bodyPr wrap="square" rtlCol="0">
            <a:spAutoFit/>
          </a:bodyPr>
          <a:lstStyle/>
          <a:p>
            <a:pPr marL="285750" indent="-285750">
              <a:buFont typeface="Arial" panose="020B0604020202020204" pitchFamily="34" charset="0"/>
              <a:buChar char="•"/>
            </a:pPr>
            <a:r>
              <a:rPr lang="en-US" dirty="0"/>
              <a:t>Floor Area to lot size can not exceed a ratio of 0.8</a:t>
            </a:r>
          </a:p>
          <a:p>
            <a:pPr marL="285750" indent="-285750">
              <a:buFont typeface="Arial" panose="020B0604020202020204" pitchFamily="34" charset="0"/>
              <a:buChar char="•"/>
            </a:pPr>
            <a:r>
              <a:rPr lang="en-US" dirty="0"/>
              <a:t>Side Yard must be a minimum of 7 ft</a:t>
            </a:r>
          </a:p>
          <a:p>
            <a:pPr marL="285750" indent="-285750">
              <a:buFont typeface="Arial" panose="020B0604020202020204" pitchFamily="34" charset="0"/>
              <a:buChar char="•"/>
            </a:pPr>
            <a:r>
              <a:rPr lang="en-US" dirty="0"/>
              <a:t>Rear Yard must be a minimum of 40 ft</a:t>
            </a:r>
          </a:p>
          <a:p>
            <a:pPr marL="285750" indent="-285750">
              <a:buFont typeface="Arial" panose="020B0604020202020204" pitchFamily="34" charset="0"/>
              <a:buChar char="•"/>
            </a:pPr>
            <a:endParaRPr lang="en-US" dirty="0"/>
          </a:p>
          <a:p>
            <a:endParaRPr lang="en-US" dirty="0"/>
          </a:p>
        </p:txBody>
      </p:sp>
      <p:cxnSp>
        <p:nvCxnSpPr>
          <p:cNvPr id="5" name="Straight Connector 4">
            <a:extLst>
              <a:ext uri="{FF2B5EF4-FFF2-40B4-BE49-F238E27FC236}">
                <a16:creationId xmlns:a16="http://schemas.microsoft.com/office/drawing/2014/main" id="{1F40E912-297F-48B0-BCA1-F61166200240}"/>
              </a:ext>
            </a:extLst>
          </p:cNvPr>
          <p:cNvCxnSpPr/>
          <p:nvPr/>
        </p:nvCxnSpPr>
        <p:spPr>
          <a:xfrm>
            <a:off x="64604" y="3294823"/>
            <a:ext cx="1199156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C0868BD-6C8E-4977-B4F5-D41AA420B1F9}"/>
              </a:ext>
            </a:extLst>
          </p:cNvPr>
          <p:cNvCxnSpPr>
            <a:cxnSpLocks/>
          </p:cNvCxnSpPr>
          <p:nvPr/>
        </p:nvCxnSpPr>
        <p:spPr>
          <a:xfrm>
            <a:off x="5332343" y="34787"/>
            <a:ext cx="0" cy="326003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082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Graphical user interface, text, application&#10;&#10;Description automatically generated">
            <a:extLst>
              <a:ext uri="{FF2B5EF4-FFF2-40B4-BE49-F238E27FC236}">
                <a16:creationId xmlns:a16="http://schemas.microsoft.com/office/drawing/2014/main" id="{9A922750-7632-4312-86CE-E6A00756992C}"/>
              </a:ext>
            </a:extLst>
          </p:cNvPr>
          <p:cNvPicPr>
            <a:picLocks noChangeAspect="1"/>
          </p:cNvPicPr>
          <p:nvPr/>
        </p:nvPicPr>
        <p:blipFill>
          <a:blip r:embed="rId2"/>
          <a:stretch>
            <a:fillRect/>
          </a:stretch>
        </p:blipFill>
        <p:spPr>
          <a:xfrm>
            <a:off x="665945" y="3790491"/>
            <a:ext cx="3705955" cy="2905170"/>
          </a:xfrm>
          <a:prstGeom prst="rect">
            <a:avLst/>
          </a:prstGeom>
        </p:spPr>
      </p:pic>
      <p:sp>
        <p:nvSpPr>
          <p:cNvPr id="12" name="Rectangle 11">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agram, schematic&#10;&#10;Description automatically generated">
            <a:extLst>
              <a:ext uri="{FF2B5EF4-FFF2-40B4-BE49-F238E27FC236}">
                <a16:creationId xmlns:a16="http://schemas.microsoft.com/office/drawing/2014/main" id="{449EAFA7-844A-4623-A393-DD1888979E02}"/>
              </a:ext>
            </a:extLst>
          </p:cNvPr>
          <p:cNvPicPr>
            <a:picLocks noChangeAspect="1"/>
          </p:cNvPicPr>
          <p:nvPr/>
        </p:nvPicPr>
        <p:blipFill>
          <a:blip r:embed="rId3"/>
          <a:stretch>
            <a:fillRect/>
          </a:stretch>
        </p:blipFill>
        <p:spPr>
          <a:xfrm>
            <a:off x="6308034" y="738282"/>
            <a:ext cx="5426764" cy="5236826"/>
          </a:xfrm>
          <a:prstGeom prst="rect">
            <a:avLst/>
          </a:prstGeom>
        </p:spPr>
      </p:pic>
      <p:sp>
        <p:nvSpPr>
          <p:cNvPr id="8" name="TextBox 7">
            <a:extLst>
              <a:ext uri="{FF2B5EF4-FFF2-40B4-BE49-F238E27FC236}">
                <a16:creationId xmlns:a16="http://schemas.microsoft.com/office/drawing/2014/main" id="{3E0995E6-D9E7-4FC1-9B64-C6230C081082}"/>
              </a:ext>
            </a:extLst>
          </p:cNvPr>
          <p:cNvSpPr txBox="1"/>
          <p:nvPr/>
        </p:nvSpPr>
        <p:spPr>
          <a:xfrm>
            <a:off x="407506" y="566530"/>
            <a:ext cx="4626663" cy="2585323"/>
          </a:xfrm>
          <a:prstGeom prst="rect">
            <a:avLst/>
          </a:prstGeom>
          <a:noFill/>
        </p:spPr>
        <p:txBody>
          <a:bodyPr wrap="square" rtlCol="0">
            <a:spAutoFit/>
          </a:bodyPr>
          <a:lstStyle/>
          <a:p>
            <a:pPr marL="285750" indent="-285750">
              <a:buFont typeface="Arial" panose="020B0604020202020204" pitchFamily="34" charset="0"/>
              <a:buChar char="•"/>
            </a:pPr>
            <a:r>
              <a:rPr lang="en-US" dirty="0"/>
              <a:t>Side yard and rear yard violations are pre-existing and are not the result of the work we are proposing to do</a:t>
            </a:r>
          </a:p>
          <a:p>
            <a:pPr marL="285750" indent="-285750">
              <a:buFont typeface="Arial" panose="020B0604020202020204" pitchFamily="34" charset="0"/>
              <a:buChar char="•"/>
            </a:pPr>
            <a:r>
              <a:rPr lang="en-US" dirty="0"/>
              <a:t>FAR of 0.8 would allow for 3680 SF of livable space and if we were to finish both the basement and attic, we would only be at 3596 SF. Attic alone is well below FAR limit</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7448693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246</Words>
  <Application>Microsoft Office PowerPoint</Application>
  <PresentationFormat>Widescreen</PresentationFormat>
  <Paragraphs>26</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68 Horace St</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Whitney Zelee</dc:creator>
  <cp:lastModifiedBy>Christopher Assante</cp:lastModifiedBy>
  <cp:revision>6</cp:revision>
  <dcterms:created xsi:type="dcterms:W3CDTF">2021-06-23T20:58:31Z</dcterms:created>
  <dcterms:modified xsi:type="dcterms:W3CDTF">2021-08-03T21:36:47Z</dcterms:modified>
</cp:coreProperties>
</file>